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Playfair Display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  <p:embeddedFont>
      <p:font typeface="Source Sans Pr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PlayfairDisplay-bold.fntdata"/><Relationship Id="rId27" Type="http://schemas.openxmlformats.org/officeDocument/2006/relationships/font" Target="fonts/PlayfairDisplay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layfairDisplay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-regular.fntdata"/><Relationship Id="rId30" Type="http://schemas.openxmlformats.org/officeDocument/2006/relationships/font" Target="fonts/PlayfairDisplay-boldItalic.fntdata"/><Relationship Id="rId11" Type="http://schemas.openxmlformats.org/officeDocument/2006/relationships/slide" Target="slides/slide7.xml"/><Relationship Id="rId33" Type="http://schemas.openxmlformats.org/officeDocument/2006/relationships/font" Target="fonts/Lato-italic.fntdata"/><Relationship Id="rId10" Type="http://schemas.openxmlformats.org/officeDocument/2006/relationships/slide" Target="slides/slide6.xml"/><Relationship Id="rId32" Type="http://schemas.openxmlformats.org/officeDocument/2006/relationships/font" Target="fonts/Lato-bold.fntdata"/><Relationship Id="rId13" Type="http://schemas.openxmlformats.org/officeDocument/2006/relationships/slide" Target="slides/slide9.xml"/><Relationship Id="rId35" Type="http://schemas.openxmlformats.org/officeDocument/2006/relationships/font" Target="fonts/SourceSansPro-regular.fntdata"/><Relationship Id="rId12" Type="http://schemas.openxmlformats.org/officeDocument/2006/relationships/slide" Target="slides/slide8.xml"/><Relationship Id="rId34" Type="http://schemas.openxmlformats.org/officeDocument/2006/relationships/font" Target="fonts/Lato-boldItalic.fntdata"/><Relationship Id="rId15" Type="http://schemas.openxmlformats.org/officeDocument/2006/relationships/slide" Target="slides/slide11.xml"/><Relationship Id="rId37" Type="http://schemas.openxmlformats.org/officeDocument/2006/relationships/font" Target="fonts/SourceSansPro-italic.fntdata"/><Relationship Id="rId14" Type="http://schemas.openxmlformats.org/officeDocument/2006/relationships/slide" Target="slides/slide10.xml"/><Relationship Id="rId36" Type="http://schemas.openxmlformats.org/officeDocument/2006/relationships/font" Target="fonts/SourceSansPro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font" Target="fonts/SourceSansPro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">
    <p:bg>
      <p:bgPr>
        <a:solidFill>
          <a:srgbClr val="00C5B9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181050" y="126337"/>
            <a:ext cx="8781899" cy="4890900"/>
          </a:xfrm>
          <a:prstGeom prst="rect">
            <a:avLst/>
          </a:prstGeom>
          <a:solidFill>
            <a:srgbClr val="2F384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" name="Shape 10"/>
          <p:cNvSpPr txBox="1"/>
          <p:nvPr>
            <p:ph type="ctrTitle"/>
          </p:nvPr>
        </p:nvSpPr>
        <p:spPr>
          <a:xfrm>
            <a:off x="1692000" y="2449012"/>
            <a:ext cx="5759999" cy="1159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/>
        </p:txBody>
      </p:sp>
      <p:sp>
        <p:nvSpPr>
          <p:cNvPr id="11" name="Shape 11"/>
          <p:cNvSpPr/>
          <p:nvPr/>
        </p:nvSpPr>
        <p:spPr>
          <a:xfrm>
            <a:off x="3855150" y="1380206"/>
            <a:ext cx="1433699" cy="716700"/>
          </a:xfrm>
          <a:prstGeom prst="wedgeRectCallout">
            <a:avLst>
              <a:gd fmla="val 8366" name="adj1"/>
              <a:gd fmla="val 80819" name="adj2"/>
            </a:avLst>
          </a:prstGeom>
          <a:noFill/>
          <a:ln cap="flat" cmpd="sng" w="114300">
            <a:solidFill>
              <a:srgbClr val="F0576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181050" y="126337"/>
            <a:ext cx="8781899" cy="4890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pink">
    <p:bg>
      <p:bgPr>
        <a:solidFill>
          <a:srgbClr val="FD8E80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>
            <a:off x="181050" y="126337"/>
            <a:ext cx="8781899" cy="4890900"/>
          </a:xfrm>
          <a:prstGeom prst="rect">
            <a:avLst/>
          </a:prstGeom>
          <a:solidFill>
            <a:srgbClr val="F0576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teal">
    <p:bg>
      <p:bgPr>
        <a:solidFill>
          <a:srgbClr val="6CF3CE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181050" y="126337"/>
            <a:ext cx="8781899" cy="4890900"/>
          </a:xfrm>
          <a:prstGeom prst="rect">
            <a:avLst/>
          </a:prstGeom>
          <a:solidFill>
            <a:srgbClr val="00C5B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dark">
    <p:bg>
      <p:bgPr>
        <a:solidFill>
          <a:srgbClr val="00C5B9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181050" y="126337"/>
            <a:ext cx="8781899" cy="4890900"/>
          </a:xfrm>
          <a:prstGeom prst="rect">
            <a:avLst/>
          </a:prstGeom>
          <a:solidFill>
            <a:srgbClr val="2F384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_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2749050" y="748800"/>
            <a:ext cx="3645899" cy="36458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 txBox="1"/>
          <p:nvPr>
            <p:ph type="ctrTitle"/>
          </p:nvPr>
        </p:nvSpPr>
        <p:spPr>
          <a:xfrm>
            <a:off x="3096250" y="1627200"/>
            <a:ext cx="2951399" cy="1584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" type="subTitle"/>
          </p:nvPr>
        </p:nvSpPr>
        <p:spPr>
          <a:xfrm>
            <a:off x="3096362" y="3266930"/>
            <a:ext cx="2951399" cy="7013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ubtitle teal">
    <p:bg>
      <p:bgPr>
        <a:solidFill>
          <a:srgbClr val="6CF3CE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181050" y="126337"/>
            <a:ext cx="8781899" cy="4890900"/>
          </a:xfrm>
          <a:prstGeom prst="rect">
            <a:avLst/>
          </a:prstGeom>
          <a:solidFill>
            <a:srgbClr val="00C5B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" name="Shape 14"/>
          <p:cNvSpPr txBox="1"/>
          <p:nvPr>
            <p:ph type="ctrTitle"/>
          </p:nvPr>
        </p:nvSpPr>
        <p:spPr>
          <a:xfrm>
            <a:off x="665225" y="1513518"/>
            <a:ext cx="4927500" cy="1159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854251" y="2941706"/>
            <a:ext cx="3815400" cy="745500"/>
          </a:xfrm>
          <a:prstGeom prst="rect">
            <a:avLst/>
          </a:prstGeom>
          <a:ln cap="flat" cmpd="sng" w="1143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Source Sans Pro"/>
              <a:buNone/>
              <a:defRPr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Source Sans Pro"/>
              <a:buNone/>
              <a:defRPr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6" name="Shape 16"/>
          <p:cNvSpPr/>
          <p:nvPr/>
        </p:nvSpPr>
        <p:spPr>
          <a:xfrm>
            <a:off x="1139933" y="2730543"/>
            <a:ext cx="274800" cy="2061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ubtitle pink">
    <p:bg>
      <p:bgPr>
        <a:solidFill>
          <a:srgbClr val="FD8E80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181050" y="126337"/>
            <a:ext cx="8781899" cy="4890900"/>
          </a:xfrm>
          <a:prstGeom prst="rect">
            <a:avLst/>
          </a:prstGeom>
          <a:solidFill>
            <a:srgbClr val="F0576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" name="Shape 19"/>
          <p:cNvSpPr txBox="1"/>
          <p:nvPr>
            <p:ph type="ctrTitle"/>
          </p:nvPr>
        </p:nvSpPr>
        <p:spPr>
          <a:xfrm>
            <a:off x="665225" y="1513518"/>
            <a:ext cx="4927500" cy="1159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" type="subTitle"/>
          </p:nvPr>
        </p:nvSpPr>
        <p:spPr>
          <a:xfrm>
            <a:off x="854251" y="2941706"/>
            <a:ext cx="3815400" cy="745500"/>
          </a:xfrm>
          <a:prstGeom prst="rect">
            <a:avLst/>
          </a:prstGeom>
          <a:ln cap="flat" cmpd="sng" w="1143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Source Sans Pro"/>
              <a:buNone/>
              <a:defRPr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Source Sans Pro"/>
              <a:buNone/>
              <a:defRPr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1" name="Shape 21"/>
          <p:cNvSpPr/>
          <p:nvPr/>
        </p:nvSpPr>
        <p:spPr>
          <a:xfrm>
            <a:off x="1139933" y="2730543"/>
            <a:ext cx="274800" cy="2061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">
    <p:bg>
      <p:bgPr>
        <a:solidFill>
          <a:srgbClr val="F05768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181050" y="126337"/>
            <a:ext cx="8781899" cy="4890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3855150" y="1094456"/>
            <a:ext cx="1433699" cy="716700"/>
          </a:xfrm>
          <a:prstGeom prst="wedgeRectCallout">
            <a:avLst>
              <a:gd fmla="val 8366" name="adj1"/>
              <a:gd fmla="val 80819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810450" y="2092743"/>
            <a:ext cx="7523099" cy="603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 i="1"/>
            </a:lvl1pPr>
            <a:lvl2pPr lvl="1" rtl="0" algn="ctr">
              <a:spcBef>
                <a:spcPts val="0"/>
              </a:spcBef>
              <a:defRPr i="1"/>
            </a:lvl2pPr>
            <a:lvl3pPr lvl="2" rtl="0" algn="ctr">
              <a:spcBef>
                <a:spcPts val="0"/>
              </a:spcBef>
              <a:defRPr i="1"/>
            </a:lvl3pPr>
            <a:lvl4pPr lvl="3" rtl="0" algn="ctr">
              <a:spcBef>
                <a:spcPts val="0"/>
              </a:spcBef>
              <a:defRPr i="1"/>
            </a:lvl4pPr>
            <a:lvl5pPr lvl="4" rtl="0" algn="ctr">
              <a:spcBef>
                <a:spcPts val="0"/>
              </a:spcBef>
              <a:defRPr i="1"/>
            </a:lvl5pPr>
            <a:lvl6pPr lvl="5" rtl="0" algn="ctr">
              <a:spcBef>
                <a:spcPts val="0"/>
              </a:spcBef>
              <a:defRPr i="1"/>
            </a:lvl6pPr>
            <a:lvl7pPr lvl="6" rtl="0" algn="ctr">
              <a:spcBef>
                <a:spcPts val="0"/>
              </a:spcBef>
              <a:defRPr i="1"/>
            </a:lvl7pPr>
            <a:lvl8pPr lvl="7" rtl="0" algn="ctr">
              <a:spcBef>
                <a:spcPts val="0"/>
              </a:spcBef>
              <a:defRPr i="1"/>
            </a:lvl8pPr>
            <a:lvl9pPr lvl="8" algn="ctr">
              <a:spcBef>
                <a:spcPts val="0"/>
              </a:spcBef>
              <a:defRPr i="1"/>
            </a:lvl9pPr>
          </a:lstStyle>
          <a:p/>
        </p:txBody>
      </p:sp>
      <p:sp>
        <p:nvSpPr>
          <p:cNvPr id="26" name="Shape 26"/>
          <p:cNvSpPr txBox="1"/>
          <p:nvPr/>
        </p:nvSpPr>
        <p:spPr>
          <a:xfrm>
            <a:off x="3593400" y="1124268"/>
            <a:ext cx="1957200" cy="653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-GB" sz="60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+ 1 colum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/>
        </p:nvSpPr>
        <p:spPr>
          <a:xfrm>
            <a:off x="181050" y="998962"/>
            <a:ext cx="8781899" cy="4018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9" name="Shape 29"/>
          <p:cNvGrpSpPr/>
          <p:nvPr/>
        </p:nvGrpSpPr>
        <p:grpSpPr>
          <a:xfrm>
            <a:off x="180850" y="126337"/>
            <a:ext cx="8781899" cy="972497"/>
            <a:chOff x="180850" y="168450"/>
            <a:chExt cx="8781899" cy="1296663"/>
          </a:xfrm>
        </p:grpSpPr>
        <p:sp>
          <p:nvSpPr>
            <p:cNvPr id="30" name="Shape 30"/>
            <p:cNvSpPr/>
            <p:nvPr/>
          </p:nvSpPr>
          <p:spPr>
            <a:xfrm>
              <a:off x="180850" y="168450"/>
              <a:ext cx="8781899" cy="973499"/>
            </a:xfrm>
            <a:prstGeom prst="rect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rot="5400000">
              <a:off x="1027273" y="930513"/>
              <a:ext cx="442799" cy="626400"/>
            </a:xfrm>
            <a:prstGeom prst="rtTriangle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361300" y="341550"/>
              <a:ext cx="8420999" cy="6272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3" name="Shape 33"/>
          <p:cNvSpPr txBox="1"/>
          <p:nvPr>
            <p:ph type="title"/>
          </p:nvPr>
        </p:nvSpPr>
        <p:spPr>
          <a:xfrm>
            <a:off x="832475" y="126337"/>
            <a:ext cx="7951799" cy="7301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l">
              <a:spcBef>
                <a:spcPts val="0"/>
              </a:spcBef>
              <a:defRPr/>
            </a:lvl1pPr>
            <a:lvl2pPr lvl="1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753150" y="1200150"/>
            <a:ext cx="76377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+ 2 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181050" y="998962"/>
            <a:ext cx="8781899" cy="4018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7" name="Shape 37"/>
          <p:cNvGrpSpPr/>
          <p:nvPr/>
        </p:nvGrpSpPr>
        <p:grpSpPr>
          <a:xfrm>
            <a:off x="180850" y="126337"/>
            <a:ext cx="8781899" cy="972497"/>
            <a:chOff x="180850" y="168450"/>
            <a:chExt cx="8781899" cy="1296663"/>
          </a:xfrm>
        </p:grpSpPr>
        <p:sp>
          <p:nvSpPr>
            <p:cNvPr id="38" name="Shape 38"/>
            <p:cNvSpPr/>
            <p:nvPr/>
          </p:nvSpPr>
          <p:spPr>
            <a:xfrm>
              <a:off x="180850" y="168450"/>
              <a:ext cx="8781899" cy="973499"/>
            </a:xfrm>
            <a:prstGeom prst="rect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 rot="5400000">
              <a:off x="1027273" y="930513"/>
              <a:ext cx="442799" cy="626400"/>
            </a:xfrm>
            <a:prstGeom prst="rtTriangle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361300" y="341550"/>
              <a:ext cx="8420999" cy="6272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1" name="Shape 41"/>
          <p:cNvSpPr txBox="1"/>
          <p:nvPr>
            <p:ph type="title"/>
          </p:nvPr>
        </p:nvSpPr>
        <p:spPr>
          <a:xfrm>
            <a:off x="832475" y="126337"/>
            <a:ext cx="7951799" cy="7301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457200" y="1200150"/>
            <a:ext cx="3994500" cy="351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692274" y="1200150"/>
            <a:ext cx="3994500" cy="351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3 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181050" y="998962"/>
            <a:ext cx="8781899" cy="4018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6" name="Shape 46"/>
          <p:cNvGrpSpPr/>
          <p:nvPr/>
        </p:nvGrpSpPr>
        <p:grpSpPr>
          <a:xfrm>
            <a:off x="180850" y="126337"/>
            <a:ext cx="8781899" cy="972497"/>
            <a:chOff x="180850" y="168450"/>
            <a:chExt cx="8781899" cy="1296663"/>
          </a:xfrm>
        </p:grpSpPr>
        <p:sp>
          <p:nvSpPr>
            <p:cNvPr id="47" name="Shape 47"/>
            <p:cNvSpPr/>
            <p:nvPr/>
          </p:nvSpPr>
          <p:spPr>
            <a:xfrm>
              <a:off x="180850" y="168450"/>
              <a:ext cx="8781899" cy="973499"/>
            </a:xfrm>
            <a:prstGeom prst="rect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 rot="5400000">
              <a:off x="1027273" y="930513"/>
              <a:ext cx="442799" cy="626400"/>
            </a:xfrm>
            <a:prstGeom prst="rtTriangle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361300" y="341550"/>
              <a:ext cx="8420999" cy="6272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0" name="Shape 50"/>
          <p:cNvSpPr txBox="1"/>
          <p:nvPr>
            <p:ph type="title"/>
          </p:nvPr>
        </p:nvSpPr>
        <p:spPr>
          <a:xfrm>
            <a:off x="832475" y="126337"/>
            <a:ext cx="7951799" cy="7301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489283" y="1200150"/>
            <a:ext cx="26319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/>
        </p:txBody>
      </p:sp>
      <p:sp>
        <p:nvSpPr>
          <p:cNvPr id="52" name="Shape 52"/>
          <p:cNvSpPr txBox="1"/>
          <p:nvPr>
            <p:ph idx="2" type="body"/>
          </p:nvPr>
        </p:nvSpPr>
        <p:spPr>
          <a:xfrm>
            <a:off x="3256050" y="1200150"/>
            <a:ext cx="26319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/>
        </p:txBody>
      </p:sp>
      <p:sp>
        <p:nvSpPr>
          <p:cNvPr id="53" name="Shape 53"/>
          <p:cNvSpPr txBox="1"/>
          <p:nvPr>
            <p:ph idx="3" type="body"/>
          </p:nvPr>
        </p:nvSpPr>
        <p:spPr>
          <a:xfrm>
            <a:off x="6022816" y="1200150"/>
            <a:ext cx="26319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Shape 55"/>
          <p:cNvGrpSpPr/>
          <p:nvPr/>
        </p:nvGrpSpPr>
        <p:grpSpPr>
          <a:xfrm>
            <a:off x="180850" y="126337"/>
            <a:ext cx="8781899" cy="972497"/>
            <a:chOff x="180850" y="168450"/>
            <a:chExt cx="8781899" cy="1296663"/>
          </a:xfrm>
        </p:grpSpPr>
        <p:sp>
          <p:nvSpPr>
            <p:cNvPr id="56" name="Shape 56"/>
            <p:cNvSpPr/>
            <p:nvPr/>
          </p:nvSpPr>
          <p:spPr>
            <a:xfrm>
              <a:off x="180850" y="168450"/>
              <a:ext cx="8781899" cy="973499"/>
            </a:xfrm>
            <a:prstGeom prst="rect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 rot="5400000">
              <a:off x="1027273" y="930513"/>
              <a:ext cx="442799" cy="626400"/>
            </a:xfrm>
            <a:prstGeom prst="rtTriangle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361300" y="341550"/>
              <a:ext cx="8420999" cy="6272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Shape 59"/>
          <p:cNvSpPr txBox="1"/>
          <p:nvPr>
            <p:ph type="title"/>
          </p:nvPr>
        </p:nvSpPr>
        <p:spPr>
          <a:xfrm>
            <a:off x="832475" y="126337"/>
            <a:ext cx="7951799" cy="7301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181050" y="126337"/>
            <a:ext cx="8781899" cy="4890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370050" y="4536975"/>
            <a:ext cx="8403900" cy="38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360"/>
              </a:spcBef>
              <a:buSzPct val="100000"/>
              <a:buNone/>
              <a:defRPr b="1" sz="1400"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880050" y="205987"/>
            <a:ext cx="7383899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b="1" sz="24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b="1" sz="24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b="1" sz="24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b="1" sz="24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b="1" sz="24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b="1" sz="24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b="1" sz="24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b="1" sz="24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b="1" sz="24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880050" y="1200157"/>
            <a:ext cx="7383899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600"/>
              </a:spcBef>
              <a:buClr>
                <a:srgbClr val="2F3848"/>
              </a:buClr>
              <a:buSzPct val="100000"/>
              <a:buFont typeface="Source Sans Pro"/>
              <a:buChar char="■"/>
              <a:defRPr sz="32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480"/>
              </a:spcBef>
              <a:buClr>
                <a:srgbClr val="2F3848"/>
              </a:buClr>
              <a:buSzPct val="100000"/>
              <a:buFont typeface="Source Sans Pro"/>
              <a:defRPr sz="24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480"/>
              </a:spcBef>
              <a:buClr>
                <a:srgbClr val="2F3848"/>
              </a:buClr>
              <a:buSzPct val="100000"/>
              <a:buFont typeface="Source Sans Pro"/>
              <a:defRPr sz="24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360"/>
              </a:spcBef>
              <a:buClr>
                <a:srgbClr val="2F3848"/>
              </a:buClr>
              <a:buSzPct val="100000"/>
              <a:buFont typeface="Source Sans Pro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360"/>
              </a:spcBef>
              <a:buClr>
                <a:srgbClr val="2F3848"/>
              </a:buClr>
              <a:buSzPct val="100000"/>
              <a:buFont typeface="Source Sans Pro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360"/>
              </a:spcBef>
              <a:buClr>
                <a:srgbClr val="2F3848"/>
              </a:buClr>
              <a:buSzPct val="100000"/>
              <a:buFont typeface="Source Sans Pro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360"/>
              </a:spcBef>
              <a:buClr>
                <a:srgbClr val="2F3848"/>
              </a:buClr>
              <a:buSzPct val="100000"/>
              <a:buFont typeface="Source Sans Pro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360"/>
              </a:spcBef>
              <a:buClr>
                <a:srgbClr val="2F3848"/>
              </a:buClr>
              <a:buSzPct val="100000"/>
              <a:buFont typeface="Source Sans Pro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360"/>
              </a:spcBef>
              <a:buClr>
                <a:srgbClr val="2F3848"/>
              </a:buClr>
              <a:buSzPct val="100000"/>
              <a:buFont typeface="Source Sans Pro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0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1.png"/><Relationship Id="rId4" Type="http://schemas.openxmlformats.org/officeDocument/2006/relationships/image" Target="../media/image05.png"/><Relationship Id="rId5" Type="http://schemas.openxmlformats.org/officeDocument/2006/relationships/image" Target="../media/image0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07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ctrTitle"/>
          </p:nvPr>
        </p:nvSpPr>
        <p:spPr>
          <a:xfrm>
            <a:off x="1692000" y="2449012"/>
            <a:ext cx="5759999" cy="1159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Tom’s Cave Escape</a:t>
            </a:r>
          </a:p>
        </p:txBody>
      </p:sp>
      <p:sp>
        <p:nvSpPr>
          <p:cNvPr id="82" name="Shape 82"/>
          <p:cNvSpPr txBox="1"/>
          <p:nvPr>
            <p:ph type="ctrTitle"/>
          </p:nvPr>
        </p:nvSpPr>
        <p:spPr>
          <a:xfrm>
            <a:off x="1692000" y="3207917"/>
            <a:ext cx="5759999" cy="48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 sz="1800">
                <a:solidFill>
                  <a:schemeClr val="lt1"/>
                </a:solidFill>
              </a:rPr>
              <a:t>CMPT 106 Group </a:t>
            </a:r>
            <a:r>
              <a:rPr b="0" lang="en-GB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ζήτα</a:t>
            </a:r>
            <a:r>
              <a:rPr b="0" lang="en-GB" sz="1800">
                <a:solidFill>
                  <a:schemeClr val="lt1"/>
                </a:solidFill>
              </a:rPr>
              <a:t> | Poster 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ctrTitle"/>
          </p:nvPr>
        </p:nvSpPr>
        <p:spPr>
          <a:xfrm>
            <a:off x="665225" y="1513525"/>
            <a:ext cx="6608699" cy="1159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The Road to Success</a:t>
            </a:r>
          </a:p>
        </p:txBody>
      </p:sp>
      <p:sp>
        <p:nvSpPr>
          <p:cNvPr id="146" name="Shape 146"/>
          <p:cNvSpPr txBox="1"/>
          <p:nvPr>
            <p:ph idx="1" type="subTitle"/>
          </p:nvPr>
        </p:nvSpPr>
        <p:spPr>
          <a:xfrm>
            <a:off x="854250" y="2941700"/>
            <a:ext cx="3562199" cy="1496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Highlights and Milestones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Problems and Downfalls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Improvements Needed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 2.JPG" id="151" name="Shape 151"/>
          <p:cNvPicPr preferRelativeResize="0"/>
          <p:nvPr/>
        </p:nvPicPr>
        <p:blipFill rotWithShape="1">
          <a:blip r:embed="rId3">
            <a:alphaModFix/>
          </a:blip>
          <a:srcRect b="2523" l="13939" r="53208" t="67436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>
            <p:ph type="title"/>
          </p:nvPr>
        </p:nvSpPr>
        <p:spPr>
          <a:xfrm>
            <a:off x="832475" y="126337"/>
            <a:ext cx="7951799" cy="730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>
                <a:solidFill>
                  <a:srgbClr val="FFFFFF"/>
                </a:solidFill>
              </a:rPr>
              <a:t>Successes and Highlights</a:t>
            </a:r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367350" y="1897525"/>
            <a:ext cx="8409300" cy="560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100"/>
              </a:spcBef>
              <a:buNone/>
            </a:pPr>
            <a:r>
              <a:rPr lang="en-GB" sz="3600">
                <a:solidFill>
                  <a:srgbClr val="FFFFFF"/>
                </a:solidFill>
              </a:rPr>
              <a:t>This project accomplished all necessary tasks described in the Project Proposal!</a:t>
            </a:r>
            <a:r>
              <a:rPr lang="en-GB" sz="3600"/>
              <a:t>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832475" y="126337"/>
            <a:ext cx="7951799" cy="730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/>
              <a:t>Successes and Highlights</a:t>
            </a:r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312400" y="1115925"/>
            <a:ext cx="8395799" cy="3798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-GB" sz="2400"/>
              <a:t>The main character and three types of enemies  with the given abilities to walk, jump, and travel across platforms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-GB" sz="2400"/>
              <a:t>The player can collect objects and weapons.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-GB" sz="2400"/>
              <a:t>The camera locks on the player’s third person point-of-view.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-GB" sz="2400"/>
              <a:t>The user interface - a scoreboard, health bar, etc.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-GB" sz="2400"/>
              <a:t>Visually interesting environments that contribute to the story and the atmosphere of a mysterious cave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-GB" sz="2400"/>
              <a:t>Background music and sound effects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ick 1.jpg" id="164" name="Shape 164"/>
          <p:cNvPicPr preferRelativeResize="0"/>
          <p:nvPr/>
        </p:nvPicPr>
        <p:blipFill rotWithShape="1">
          <a:blip r:embed="rId3">
            <a:alphaModFix/>
          </a:blip>
          <a:srcRect b="0" l="39979" r="0" t="29072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/>
          <p:nvPr>
            <p:ph type="title"/>
          </p:nvPr>
        </p:nvSpPr>
        <p:spPr>
          <a:xfrm>
            <a:off x="832475" y="126337"/>
            <a:ext cx="7951799" cy="730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>
                <a:solidFill>
                  <a:srgbClr val="FFFFFF"/>
                </a:solidFill>
              </a:rPr>
              <a:t>Project Timeline and Direction</a:t>
            </a:r>
          </a:p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312400" y="963525"/>
            <a:ext cx="8657999" cy="405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100"/>
              </a:spcBef>
              <a:buNone/>
            </a:pPr>
            <a:r>
              <a:rPr b="1" lang="en-GB" sz="2400">
                <a:solidFill>
                  <a:srgbClr val="FFFFFF"/>
                </a:solidFill>
              </a:rPr>
              <a:t>Achieving the first milestone</a:t>
            </a:r>
          </a:p>
          <a:p>
            <a:pPr lvl="0" rtl="0" algn="ctr">
              <a:spcBef>
                <a:spcPts val="100"/>
              </a:spcBef>
              <a:buNone/>
            </a:pPr>
            <a:r>
              <a:rPr lang="en-GB" sz="2400">
                <a:solidFill>
                  <a:srgbClr val="FFFFFF"/>
                </a:solidFill>
              </a:rPr>
              <a:t>Creating a demo game for the Project Proposal </a:t>
            </a:r>
            <a:r>
              <a:rPr lang="en-GB" sz="2400">
                <a:solidFill>
                  <a:srgbClr val="F05768"/>
                </a:solidFill>
              </a:rPr>
              <a:t>(Weeks 2 to 6)</a:t>
            </a: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-GB" sz="2400">
                <a:solidFill>
                  <a:srgbClr val="FFFFFF"/>
                </a:solidFill>
              </a:rPr>
              <a:t>Modelling Team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-GB" sz="1800">
                <a:solidFill>
                  <a:srgbClr val="FFFFFF"/>
                </a:solidFill>
              </a:rPr>
              <a:t>modelled Tom and two weapons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-GB" sz="1800">
                <a:solidFill>
                  <a:srgbClr val="FFFFFF"/>
                </a:solidFill>
              </a:rPr>
              <a:t>implemented the basic character animations (walking, standing, and jumping)</a:t>
            </a: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-GB" sz="2400">
                <a:solidFill>
                  <a:srgbClr val="FFFFFF"/>
                </a:solidFill>
              </a:rPr>
              <a:t>Scripting Team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-GB" sz="1800">
                <a:solidFill>
                  <a:srgbClr val="FFFFFF"/>
                </a:solidFill>
              </a:rPr>
              <a:t>fixed the camera to the player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-GB" sz="1800">
                <a:solidFill>
                  <a:srgbClr val="FFFFFF"/>
                </a:solidFill>
              </a:rPr>
              <a:t>coded how the player can interact with pick-up objects and lava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-GB" sz="1800">
                <a:solidFill>
                  <a:srgbClr val="FFFFFF"/>
                </a:solidFill>
              </a:rPr>
              <a:t>added the game User Interface</a:t>
            </a: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-GB" sz="2400">
                <a:solidFill>
                  <a:srgbClr val="FFFFFF"/>
                </a:solidFill>
              </a:rPr>
              <a:t>Sounds and Special Effects Team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-GB" sz="1800">
                <a:solidFill>
                  <a:srgbClr val="FFFFFF"/>
                </a:solidFill>
              </a:rPr>
              <a:t>created the project proposal and PowerPoint presentations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2-02 at 10.19.53 PM.png" id="171" name="Shape 171"/>
          <p:cNvPicPr preferRelativeResize="0"/>
          <p:nvPr/>
        </p:nvPicPr>
        <p:blipFill rotWithShape="1">
          <a:blip r:embed="rId3">
            <a:alphaModFix/>
          </a:blip>
          <a:srcRect b="8911" l="0" r="33647" t="2473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/>
          <p:nvPr>
            <p:ph type="title"/>
          </p:nvPr>
        </p:nvSpPr>
        <p:spPr>
          <a:xfrm>
            <a:off x="832475" y="126337"/>
            <a:ext cx="7951799" cy="730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>
                <a:solidFill>
                  <a:srgbClr val="FFFFFF"/>
                </a:solidFill>
              </a:rPr>
              <a:t>Project Timeline and Direction</a:t>
            </a:r>
          </a:p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312400" y="963525"/>
            <a:ext cx="8657999" cy="405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100"/>
              </a:spcBef>
              <a:buNone/>
            </a:pPr>
            <a:r>
              <a:rPr b="1" lang="en-GB" sz="2400">
                <a:solidFill>
                  <a:srgbClr val="FFFFFF"/>
                </a:solidFill>
              </a:rPr>
              <a:t>Achieving the second milestone</a:t>
            </a:r>
          </a:p>
          <a:p>
            <a:pPr lvl="0" rtl="0" algn="ctr">
              <a:spcBef>
                <a:spcPts val="100"/>
              </a:spcBef>
              <a:buNone/>
            </a:pPr>
            <a:r>
              <a:rPr lang="en-GB" sz="2400">
                <a:solidFill>
                  <a:srgbClr val="FFFFFF"/>
                </a:solidFill>
              </a:rPr>
              <a:t>Building a solid, basic level </a:t>
            </a:r>
            <a:r>
              <a:rPr lang="en-GB" sz="2400">
                <a:solidFill>
                  <a:srgbClr val="F05768"/>
                </a:solidFill>
              </a:rPr>
              <a:t>(Weeks 7 to 11)</a:t>
            </a: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-GB" sz="2400">
                <a:solidFill>
                  <a:srgbClr val="FFFFFF"/>
                </a:solidFill>
              </a:rPr>
              <a:t>Modelling Team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-GB" sz="1800">
                <a:solidFill>
                  <a:srgbClr val="FFFFFF"/>
                </a:solidFill>
              </a:rPr>
              <a:t>modelled the rat and snake enemies; designed cave assets and objects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-GB" sz="1800">
                <a:solidFill>
                  <a:srgbClr val="FFFFFF"/>
                </a:solidFill>
              </a:rPr>
              <a:t>added a variety of character animations</a:t>
            </a: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-GB" sz="2400">
                <a:solidFill>
                  <a:srgbClr val="FFFFFF"/>
                </a:solidFill>
              </a:rPr>
              <a:t>Scripting Team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-GB" sz="1800">
                <a:solidFill>
                  <a:srgbClr val="FFFFFF"/>
                </a:solidFill>
              </a:rPr>
              <a:t>built the regular level using the cave assets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-GB" sz="1800">
                <a:solidFill>
                  <a:srgbClr val="FFFFFF"/>
                </a:solidFill>
              </a:rPr>
              <a:t>used the characters and their corresponding animations; added enemy AI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-GB" sz="1800">
                <a:solidFill>
                  <a:srgbClr val="FFFFFF"/>
                </a:solidFill>
              </a:rPr>
              <a:t>scripted player combat systems and game mechanics</a:t>
            </a: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-GB" sz="2400">
                <a:solidFill>
                  <a:srgbClr val="FFFFFF"/>
                </a:solidFill>
              </a:rPr>
              <a:t>Sounds and Special Effects Team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-GB" sz="1800">
                <a:solidFill>
                  <a:srgbClr val="FFFFFF"/>
                </a:solidFill>
              </a:rPr>
              <a:t>designed sound effects and background music in Garageband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-GB" sz="1800">
                <a:solidFill>
                  <a:srgbClr val="FFFFFF"/>
                </a:solidFill>
              </a:rPr>
              <a:t>planned the poster content and design with the modelling team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2-02 at 10.19.06 PM.png" id="178" name="Shape 178"/>
          <p:cNvPicPr preferRelativeResize="0"/>
          <p:nvPr/>
        </p:nvPicPr>
        <p:blipFill rotWithShape="1">
          <a:blip r:embed="rId3">
            <a:alphaModFix/>
          </a:blip>
          <a:srcRect b="28346" l="0" r="41789" t="1344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>
            <p:ph type="title"/>
          </p:nvPr>
        </p:nvSpPr>
        <p:spPr>
          <a:xfrm>
            <a:off x="832475" y="126337"/>
            <a:ext cx="7951799" cy="730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>
                <a:solidFill>
                  <a:srgbClr val="FFFFFF"/>
                </a:solidFill>
              </a:rPr>
              <a:t>Project Timeline and Direction</a:t>
            </a:r>
          </a:p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312400" y="963525"/>
            <a:ext cx="8657999" cy="405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100"/>
              </a:spcBef>
              <a:buNone/>
            </a:pPr>
            <a:r>
              <a:rPr b="1" lang="en-GB" sz="2400">
                <a:solidFill>
                  <a:srgbClr val="FFFFFF"/>
                </a:solidFill>
              </a:rPr>
              <a:t>Achieving the final milestone</a:t>
            </a:r>
          </a:p>
          <a:p>
            <a:pPr lvl="0" rtl="0" algn="ctr">
              <a:spcBef>
                <a:spcPts val="100"/>
              </a:spcBef>
              <a:buNone/>
            </a:pPr>
            <a:r>
              <a:rPr lang="en-GB" sz="2400">
                <a:solidFill>
                  <a:srgbClr val="FFFFFF"/>
                </a:solidFill>
              </a:rPr>
              <a:t>Finishing a complete, sound, two-level 3D game </a:t>
            </a:r>
            <a:r>
              <a:rPr lang="en-GB" sz="2400">
                <a:solidFill>
                  <a:srgbClr val="F05768"/>
                </a:solidFill>
              </a:rPr>
              <a:t>(Weeks 12 to 13)</a:t>
            </a: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-GB" sz="2400">
                <a:solidFill>
                  <a:srgbClr val="FFFFFF"/>
                </a:solidFill>
              </a:rPr>
              <a:t>Modelling Team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-GB" sz="1800">
                <a:solidFill>
                  <a:srgbClr val="FFFFFF"/>
                </a:solidFill>
              </a:rPr>
              <a:t>provided textures for cave assets and environment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-GB" sz="1800">
                <a:solidFill>
                  <a:srgbClr val="FFFFFF"/>
                </a:solidFill>
              </a:rPr>
              <a:t>combined and finalized all character models and animations</a:t>
            </a: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-GB" sz="2400">
                <a:solidFill>
                  <a:srgbClr val="FFFFFF"/>
                </a:solidFill>
              </a:rPr>
              <a:t>Scripting Team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-GB" sz="1800">
                <a:solidFill>
                  <a:srgbClr val="FFFFFF"/>
                </a:solidFill>
              </a:rPr>
              <a:t>discussed about designing the regular and boss levels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-GB" sz="1800">
                <a:solidFill>
                  <a:srgbClr val="FFFFFF"/>
                </a:solidFill>
              </a:rPr>
              <a:t>created the second level and boss enemies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-GB" sz="1800">
                <a:solidFill>
                  <a:srgbClr val="FFFFFF"/>
                </a:solidFill>
              </a:rPr>
              <a:t>modified and scripted all characters to be completely functional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-GB" sz="1800">
                <a:solidFill>
                  <a:srgbClr val="FFFFFF"/>
                </a:solidFill>
              </a:rPr>
              <a:t>added audio and made final adjustments</a:t>
            </a: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-GB" sz="2400">
                <a:solidFill>
                  <a:srgbClr val="FFFFFF"/>
                </a:solidFill>
              </a:rPr>
              <a:t>Sounds and Special Effects Team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-GB" sz="1800">
                <a:solidFill>
                  <a:srgbClr val="FFFFFF"/>
                </a:solidFill>
              </a:rPr>
              <a:t>completed the poster and PowerPoint presentations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832475" y="126337"/>
            <a:ext cx="7951799" cy="730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/>
              <a:t>Problems and Downfalls</a:t>
            </a:r>
          </a:p>
        </p:txBody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312400" y="1496925"/>
            <a:ext cx="7281899" cy="219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GB" sz="2400"/>
              <a:t>Weird body proportions and character animations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GB" sz="2400"/>
              <a:t>Camera did not lock or function properly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GB" sz="2400"/>
              <a:t>Problems with combining character animations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GB" sz="2400"/>
              <a:t>Blender files cannot properly import to Unity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GB" sz="2400"/>
              <a:t>Adding textures using UV images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832475" y="126337"/>
            <a:ext cx="7951799" cy="730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/>
              <a:t>Improvements Needed</a:t>
            </a:r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312400" y="1115925"/>
            <a:ext cx="8471999" cy="360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sz="2400"/>
              <a:t>If we used all the time and encountered no issues</a:t>
            </a:r>
            <a:r>
              <a:rPr lang="en-GB" sz="2400"/>
              <a:t>: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GB" sz="2400"/>
              <a:t>More realistic and polished character models and cave assets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GB" sz="2400"/>
              <a:t>Smoother character animations; more variety of animations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GB" sz="2400"/>
              <a:t>More characters, weapons, and other assets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 sz="2400"/>
              <a:t>If we were given more time</a:t>
            </a:r>
            <a:r>
              <a:rPr lang="en-GB" sz="2400"/>
              <a:t>: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GB" sz="2400"/>
              <a:t>A beginning and ending scene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GB" sz="2400"/>
              <a:t>A start and pause menu; shortcut keys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GB" sz="2400"/>
              <a:t>More levels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GB" sz="2400"/>
              <a:t>A more detailed narration and storyline</a:t>
            </a:r>
          </a:p>
        </p:txBody>
      </p:sp>
      <p:pic>
        <p:nvPicPr>
          <p:cNvPr descr="key.PNG"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3900" y="2768925"/>
            <a:ext cx="2192725" cy="222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ctrTitle"/>
          </p:nvPr>
        </p:nvSpPr>
        <p:spPr>
          <a:xfrm>
            <a:off x="665225" y="1513518"/>
            <a:ext cx="4927500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Game Finished</a:t>
            </a:r>
          </a:p>
        </p:txBody>
      </p:sp>
      <p:sp>
        <p:nvSpPr>
          <p:cNvPr id="199" name="Shape 199"/>
          <p:cNvSpPr txBox="1"/>
          <p:nvPr>
            <p:ph idx="1" type="subTitle"/>
          </p:nvPr>
        </p:nvSpPr>
        <p:spPr>
          <a:xfrm>
            <a:off x="854250" y="2941700"/>
            <a:ext cx="4029899" cy="1159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General Attributes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Applications and Prospects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832475" y="126337"/>
            <a:ext cx="7951799" cy="730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/>
              <a:t>General Attributes</a:t>
            </a:r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312400" y="1344525"/>
            <a:ext cx="8471999" cy="387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-GB" sz="2400"/>
              <a:t>Applied many aspects of C/C++ and object-oriented programming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-GB" sz="2400"/>
              <a:t>Experience in Blender and Unity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GB" sz="2400">
                <a:solidFill>
                  <a:schemeClr val="dk1"/>
                </a:solidFill>
              </a:rPr>
              <a:t>Critical thinking and analysis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GB" sz="2400">
                <a:solidFill>
                  <a:schemeClr val="dk1"/>
                </a:solidFill>
              </a:rPr>
              <a:t>Teamwork, collaboration, and communication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GB" sz="2400">
                <a:solidFill>
                  <a:schemeClr val="dk1"/>
                </a:solidFill>
              </a:rPr>
              <a:t>Careful planning and organization (e.g. dividing into teams, dividing tasks, level design, etc.)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ctrTitle"/>
          </p:nvPr>
        </p:nvSpPr>
        <p:spPr>
          <a:xfrm>
            <a:off x="1692000" y="2449012"/>
            <a:ext cx="5759999" cy="1159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832475" y="126337"/>
            <a:ext cx="7951799" cy="730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/>
              <a:t>Applications and Prospects</a:t>
            </a:r>
          </a:p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312400" y="1040725"/>
            <a:ext cx="5562299" cy="4028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GB" sz="2400"/>
              <a:t>Confident in building resum</a:t>
            </a:r>
            <a:r>
              <a:rPr lang="en-GB" sz="2400">
                <a:solidFill>
                  <a:schemeClr val="dk1"/>
                </a:solidFill>
              </a:rPr>
              <a:t>é and portfolio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GB" sz="2400">
                <a:solidFill>
                  <a:schemeClr val="dk1"/>
                </a:solidFill>
              </a:rPr>
              <a:t>Enhanced interest in game creation and design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GB" sz="2400">
                <a:solidFill>
                  <a:schemeClr val="dk1"/>
                </a:solidFill>
              </a:rPr>
              <a:t>Sense of a group atmosphere once we register for higher-level classes or enter the workforce</a:t>
            </a:r>
          </a:p>
        </p:txBody>
      </p:sp>
      <p:pic>
        <p:nvPicPr>
          <p:cNvPr descr="Screen Shot 2015-12-02 at 10.18.29 PM.png" id="212" name="Shape 212"/>
          <p:cNvPicPr preferRelativeResize="0"/>
          <p:nvPr/>
        </p:nvPicPr>
        <p:blipFill rotWithShape="1">
          <a:blip r:embed="rId3">
            <a:alphaModFix/>
          </a:blip>
          <a:srcRect b="9948" l="41900" r="29540" t="20384"/>
          <a:stretch/>
        </p:blipFill>
        <p:spPr>
          <a:xfrm>
            <a:off x="6014749" y="964525"/>
            <a:ext cx="2935550" cy="40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ve Escape 2.jpg" id="217" name="Shape 217"/>
          <p:cNvPicPr preferRelativeResize="0"/>
          <p:nvPr/>
        </p:nvPicPr>
        <p:blipFill rotWithShape="1">
          <a:blip r:embed="rId3">
            <a:alphaModFix/>
          </a:blip>
          <a:srcRect b="0" l="11514" r="11514" t="0"/>
          <a:stretch/>
        </p:blipFill>
        <p:spPr>
          <a:xfrm>
            <a:off x="0" y="0"/>
            <a:ext cx="91439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 txBox="1"/>
          <p:nvPr>
            <p:ph type="title"/>
          </p:nvPr>
        </p:nvSpPr>
        <p:spPr>
          <a:xfrm>
            <a:off x="832475" y="126337"/>
            <a:ext cx="7951799" cy="730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>
                <a:solidFill>
                  <a:srgbClr val="FFFFFF"/>
                </a:solidFill>
              </a:rPr>
              <a:t>Acknowledgments</a:t>
            </a:r>
          </a:p>
        </p:txBody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1087200" y="2431950"/>
            <a:ext cx="6969599" cy="81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100"/>
              </a:spcBef>
              <a:buNone/>
            </a:pPr>
            <a:r>
              <a:rPr lang="en-GB" sz="1800">
                <a:solidFill>
                  <a:srgbClr val="FFFFFF"/>
                </a:solidFill>
              </a:rPr>
              <a:t>We would like to acknowledge our teaching assistant Mohmed Dalwai and our friends and family for supporting us all the way through.</a:t>
            </a:r>
            <a:r>
              <a:rPr b="1" lang="en-GB" sz="1800">
                <a:solidFill>
                  <a:srgbClr val="FFFFFF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84837" y="-1107925"/>
            <a:ext cx="11113675" cy="6251426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>
            <p:ph idx="1" type="body"/>
          </p:nvPr>
        </p:nvSpPr>
        <p:spPr>
          <a:xfrm>
            <a:off x="370050" y="3774975"/>
            <a:ext cx="8403900" cy="835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>
                <a:solidFill>
                  <a:srgbClr val="FFFFFF"/>
                </a:solidFill>
              </a:rPr>
              <a:t>THANK YOU!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0" lang="en-GB" sz="1200">
                <a:solidFill>
                  <a:schemeClr val="lt1"/>
                </a:solidFill>
              </a:rPr>
              <a:t>Tom’s Cave Escape | Group </a:t>
            </a:r>
            <a:r>
              <a:rPr b="0"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ζήτα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832475" y="126337"/>
            <a:ext cx="7951799" cy="730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3600"/>
              <a:t>Overview of the Presentation</a:t>
            </a:r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00750" y="1123950"/>
            <a:ext cx="76377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06400" lvl="0" marL="457200" rtl="0">
              <a:spcBef>
                <a:spcPts val="0"/>
              </a:spcBef>
              <a:buSzPct val="100000"/>
            </a:pPr>
            <a:r>
              <a:rPr lang="en-GB" sz="2800"/>
              <a:t>Objectives</a:t>
            </a:r>
          </a:p>
          <a:p>
            <a:pPr indent="-406400" lvl="0" marL="457200" rtl="0">
              <a:spcBef>
                <a:spcPts val="0"/>
              </a:spcBef>
              <a:buSzPct val="100000"/>
            </a:pPr>
            <a:r>
              <a:rPr lang="en-GB" sz="2800"/>
              <a:t>Tasks and Accomplishments</a:t>
            </a:r>
          </a:p>
          <a:p>
            <a:pPr indent="-406400" lvl="0" marL="457200" rtl="0">
              <a:spcBef>
                <a:spcPts val="0"/>
              </a:spcBef>
              <a:buSzPct val="100000"/>
            </a:pPr>
            <a:r>
              <a:rPr lang="en-GB" sz="2800"/>
              <a:t>Roles and Responsibilities</a:t>
            </a:r>
          </a:p>
          <a:p>
            <a:pPr indent="-406400" lvl="0" marL="457200" rtl="0">
              <a:spcBef>
                <a:spcPts val="0"/>
              </a:spcBef>
              <a:buSzPct val="100000"/>
            </a:pPr>
            <a:r>
              <a:rPr lang="en-GB" sz="2800"/>
              <a:t>Highlights and Milestones</a:t>
            </a:r>
          </a:p>
          <a:p>
            <a:pPr indent="-406400" lvl="0" marL="457200" rtl="0">
              <a:spcBef>
                <a:spcPts val="0"/>
              </a:spcBef>
              <a:buSzPct val="100000"/>
            </a:pPr>
            <a:r>
              <a:rPr lang="en-GB" sz="2800"/>
              <a:t>Problems and Downfalls</a:t>
            </a:r>
          </a:p>
          <a:p>
            <a:pPr indent="-406400" lvl="0" marL="457200" rtl="0">
              <a:spcBef>
                <a:spcPts val="0"/>
              </a:spcBef>
              <a:buSzPct val="100000"/>
            </a:pPr>
            <a:r>
              <a:rPr lang="en-GB" sz="2800"/>
              <a:t>Improvements Needed</a:t>
            </a:r>
          </a:p>
          <a:p>
            <a:pPr indent="-406400" lvl="0" marL="457200" rtl="0">
              <a:spcBef>
                <a:spcPts val="0"/>
              </a:spcBef>
              <a:buSzPct val="100000"/>
            </a:pPr>
            <a:r>
              <a:rPr lang="en-GB" sz="2800"/>
              <a:t>General Attributes</a:t>
            </a:r>
          </a:p>
          <a:p>
            <a:pPr indent="-406400" lvl="0" marL="457200">
              <a:spcBef>
                <a:spcPts val="0"/>
              </a:spcBef>
              <a:buSzPct val="100000"/>
            </a:pPr>
            <a:r>
              <a:rPr lang="en-GB" sz="2800"/>
              <a:t>Applications and Prospects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ctrTitle"/>
          </p:nvPr>
        </p:nvSpPr>
        <p:spPr>
          <a:xfrm>
            <a:off x="665225" y="1513525"/>
            <a:ext cx="6348900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Project Essentials</a:t>
            </a:r>
          </a:p>
        </p:txBody>
      </p:sp>
      <p:sp>
        <p:nvSpPr>
          <p:cNvPr id="99" name="Shape 99"/>
          <p:cNvSpPr txBox="1"/>
          <p:nvPr>
            <p:ph idx="1" type="subTitle"/>
          </p:nvPr>
        </p:nvSpPr>
        <p:spPr>
          <a:xfrm>
            <a:off x="854250" y="2941700"/>
            <a:ext cx="3896099" cy="14270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Objectives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Tasks and Accomplishments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Roles and Responsibilities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832475" y="126337"/>
            <a:ext cx="7951799" cy="730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3600"/>
              <a:t>Objectives</a:t>
            </a: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279600" y="1200150"/>
            <a:ext cx="4193099" cy="3515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</a:pPr>
            <a:r>
              <a:rPr lang="en-GB">
                <a:solidFill>
                  <a:schemeClr val="dk1"/>
                </a:solidFill>
              </a:rPr>
              <a:t>a three-dimensional, multi-level, single-player, platformer game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</a:pPr>
            <a:r>
              <a:rPr lang="en-GB">
                <a:solidFill>
                  <a:schemeClr val="dk1"/>
                </a:solidFill>
              </a:rPr>
              <a:t>intended for the general public, particularly those with personal computers</a:t>
            </a:r>
          </a:p>
        </p:txBody>
      </p:sp>
      <p:sp>
        <p:nvSpPr>
          <p:cNvPr id="106" name="Shape 106"/>
          <p:cNvSpPr txBox="1"/>
          <p:nvPr>
            <p:ph idx="2" type="body"/>
          </p:nvPr>
        </p:nvSpPr>
        <p:spPr>
          <a:xfrm>
            <a:off x="4692274" y="1200150"/>
            <a:ext cx="3994500" cy="3515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3.png" id="107" name="Shape 107"/>
          <p:cNvPicPr preferRelativeResize="0"/>
          <p:nvPr/>
        </p:nvPicPr>
        <p:blipFill rotWithShape="1">
          <a:blip r:embed="rId3">
            <a:alphaModFix/>
          </a:blip>
          <a:srcRect b="0" l="26690" r="16254" t="0"/>
          <a:stretch/>
        </p:blipFill>
        <p:spPr>
          <a:xfrm>
            <a:off x="4816737" y="1111274"/>
            <a:ext cx="3745574" cy="369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-76725" y="2100"/>
            <a:ext cx="9231900" cy="5143499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" name="Shape 113"/>
          <p:cNvSpPr txBox="1"/>
          <p:nvPr>
            <p:ph type="title"/>
          </p:nvPr>
        </p:nvSpPr>
        <p:spPr>
          <a:xfrm>
            <a:off x="832475" y="126337"/>
            <a:ext cx="7951799" cy="730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>
                <a:solidFill>
                  <a:srgbClr val="FFFFFF"/>
                </a:solidFill>
              </a:rPr>
              <a:t>Objectives</a:t>
            </a:r>
          </a:p>
        </p:txBody>
      </p:sp>
      <p:pic>
        <p:nvPicPr>
          <p:cNvPr descr="player shooting with walking posture.PNG" id="114" name="Shape 114"/>
          <p:cNvPicPr preferRelativeResize="0"/>
          <p:nvPr/>
        </p:nvPicPr>
        <p:blipFill rotWithShape="1">
          <a:blip r:embed="rId3">
            <a:alphaModFix/>
          </a:blip>
          <a:srcRect b="8425" l="0" r="5846" t="8150"/>
          <a:stretch/>
        </p:blipFill>
        <p:spPr>
          <a:xfrm>
            <a:off x="3960525" y="2100"/>
            <a:ext cx="519464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>
            <p:ph idx="1" type="body"/>
          </p:nvPr>
        </p:nvSpPr>
        <p:spPr>
          <a:xfrm>
            <a:off x="290100" y="1200150"/>
            <a:ext cx="4148099" cy="3515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-GB">
                <a:solidFill>
                  <a:schemeClr val="lt1"/>
                </a:solidFill>
              </a:rPr>
              <a:t>Goal of the Project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</a:pPr>
            <a:r>
              <a:rPr lang="en-GB">
                <a:solidFill>
                  <a:schemeClr val="lt1"/>
                </a:solidFill>
              </a:rPr>
              <a:t>Each member contributed in making the game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</a:pPr>
            <a:r>
              <a:rPr lang="en-GB">
                <a:solidFill>
                  <a:schemeClr val="lt1"/>
                </a:solidFill>
              </a:rPr>
              <a:t>complete with challenges for the player to overcome,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</a:pPr>
            <a:r>
              <a:rPr lang="en-GB">
                <a:solidFill>
                  <a:schemeClr val="lt1"/>
                </a:solidFill>
              </a:rPr>
              <a:t>with increasing difficulty for every consecutive level, and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</a:pPr>
            <a:r>
              <a:rPr lang="en-GB">
                <a:solidFill>
                  <a:schemeClr val="lt1"/>
                </a:solidFill>
              </a:rPr>
              <a:t>with a gaming environment suited for the audience.</a:t>
            </a:r>
          </a:p>
        </p:txBody>
      </p:sp>
      <p:sp>
        <p:nvSpPr>
          <p:cNvPr id="116" name="Shape 116"/>
          <p:cNvSpPr txBox="1"/>
          <p:nvPr>
            <p:ph idx="2" type="body"/>
          </p:nvPr>
        </p:nvSpPr>
        <p:spPr>
          <a:xfrm>
            <a:off x="4692274" y="1200150"/>
            <a:ext cx="3994500" cy="3515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832475" y="126337"/>
            <a:ext cx="7951799" cy="730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3600"/>
              <a:t>Tasks and Accomplishments</a:t>
            </a:r>
          </a:p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753150" y="1039725"/>
            <a:ext cx="7637700" cy="405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2400"/>
              <a:t>Modelling and Animation Team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-GB" sz="1800"/>
              <a:t>Learned the basic tools and keyboard shortcuts of Blender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-GB" sz="1800"/>
              <a:t>Modelled the main character, enemies, weapons, cave assets, and game environment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-GB" sz="1800"/>
              <a:t>Implemented character animations</a:t>
            </a:r>
          </a:p>
          <a:p>
            <a:pPr indent="-342900" lvl="0" marL="45720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-GB" sz="1800"/>
              <a:t>Designed props and costumes</a:t>
            </a:r>
          </a:p>
        </p:txBody>
      </p:sp>
      <p:pic>
        <p:nvPicPr>
          <p:cNvPr descr="mouse armature.PNG"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0462" y="1619162"/>
            <a:ext cx="2176574" cy="17527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nake animation.PNG"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4817" y="1619162"/>
            <a:ext cx="2144350" cy="17527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ve door.PNG" id="125" name="Shape 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5150" y="1619162"/>
            <a:ext cx="1577504" cy="175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832475" y="126337"/>
            <a:ext cx="7951799" cy="730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/>
              <a:t>Tasks and Accomplishments</a:t>
            </a:r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753150" y="1039725"/>
            <a:ext cx="7637700" cy="405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2400"/>
              <a:t>Coding, Scripting, and Game Design Team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-GB" sz="1800"/>
              <a:t>Learned the basic tools and keyboard shortcuts of Unity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-GB" sz="1800"/>
              <a:t>Wrote game scripts using C#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-GB" sz="1800"/>
              <a:t>Analyzed and established game mechanics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-GB" sz="1800"/>
              <a:t>Finalized game design and game interaction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-GB" sz="1800"/>
              <a:t>Added lighting and sound effects to the game</a:t>
            </a:r>
          </a:p>
        </p:txBody>
      </p:sp>
      <p:pic>
        <p:nvPicPr>
          <p:cNvPr descr="Player.JPG" id="132" name="Shape 132"/>
          <p:cNvPicPr preferRelativeResize="0"/>
          <p:nvPr/>
        </p:nvPicPr>
        <p:blipFill rotWithShape="1">
          <a:blip r:embed="rId3">
            <a:alphaModFix/>
          </a:blip>
          <a:srcRect b="36890" l="0" r="49984" t="10386"/>
          <a:stretch/>
        </p:blipFill>
        <p:spPr>
          <a:xfrm>
            <a:off x="3112731" y="1660650"/>
            <a:ext cx="2918510" cy="16697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 2.JPG" id="133" name="Shape 133"/>
          <p:cNvPicPr preferRelativeResize="0"/>
          <p:nvPr/>
        </p:nvPicPr>
        <p:blipFill rotWithShape="1">
          <a:blip r:embed="rId4">
            <a:alphaModFix/>
          </a:blip>
          <a:srcRect b="47684" l="18906" r="55022" t="22832"/>
          <a:stretch/>
        </p:blipFill>
        <p:spPr>
          <a:xfrm>
            <a:off x="6125686" y="1660650"/>
            <a:ext cx="2727201" cy="1669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canim aka Animation Logic.JPG" id="134" name="Shape 134"/>
          <p:cNvPicPr preferRelativeResize="0"/>
          <p:nvPr/>
        </p:nvPicPr>
        <p:blipFill rotWithShape="1">
          <a:blip r:embed="rId5">
            <a:alphaModFix/>
          </a:blip>
          <a:srcRect b="30357" l="8240" r="45824" t="17821"/>
          <a:stretch/>
        </p:blipFill>
        <p:spPr>
          <a:xfrm>
            <a:off x="291112" y="1660650"/>
            <a:ext cx="2727192" cy="1669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832475" y="126337"/>
            <a:ext cx="7951799" cy="730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/>
              <a:t>Tasks and Accomplishments</a:t>
            </a:r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753150" y="1039725"/>
            <a:ext cx="7637700" cy="405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2400"/>
              <a:t>Sounds and Special Effects Team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-GB" sz="1800"/>
              <a:t>Added background music and sound effects to the game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-GB" sz="1800"/>
              <a:t>Created the project proposal and poster presentation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nedick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